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4"/>
  </p:notes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7315200" cy="96012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350" autoAdjust="0"/>
  </p:normalViewPr>
  <p:slideViewPr>
    <p:cSldViewPr>
      <p:cViewPr>
        <p:scale>
          <a:sx n="65" d="100"/>
          <a:sy n="65" d="100"/>
        </p:scale>
        <p:origin x="-950" y="-28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A8A6673D-C530-4F6D-B64D-06DEB198B0BF}" type="datetimeFigureOut">
              <a:rPr lang="en-US" smtClean="0"/>
              <a:t>8/25/2015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2AEF2469-0FE0-44CC-A580-B46B5AADA8B0}" type="slidenum">
              <a:rPr lang="en-US" smtClean="0"/>
              <a:t>‹#›</a:t>
            </a:fld>
            <a:endParaRPr lang="en-US"/>
          </a:p>
        </p:txBody>
      </p:sp>
    </p:spTree>
    <p:extLst>
      <p:ext uri="{BB962C8B-B14F-4D97-AF65-F5344CB8AC3E}">
        <p14:creationId xmlns:p14="http://schemas.microsoft.com/office/powerpoint/2010/main" val="1086791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lesson has been prepared to teach school nutrition personnel and other school and volunteer staff about providing safe school meals during field trips. A handout with important points is also available.</a:t>
            </a:r>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1</a:t>
            </a:fld>
            <a:endParaRPr lang="en-US"/>
          </a:p>
        </p:txBody>
      </p:sp>
    </p:spTree>
    <p:extLst>
      <p:ext uri="{BB962C8B-B14F-4D97-AF65-F5344CB8AC3E}">
        <p14:creationId xmlns:p14="http://schemas.microsoft.com/office/powerpoint/2010/main" val="1377936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Presenter: If attendees include</a:t>
            </a:r>
            <a:r>
              <a:rPr lang="en-US" baseline="0" dirty="0" smtClean="0"/>
              <a:t> School Nutrition Employees, please complete the </a:t>
            </a:r>
            <a:r>
              <a:rPr lang="en-US" b="1" i="1" baseline="0" dirty="0" smtClean="0"/>
              <a:t>Food Safety and HACCP Continuing Education Report </a:t>
            </a:r>
            <a:r>
              <a:rPr lang="en-US" baseline="0" dirty="0" smtClean="0"/>
              <a:t>and file in the Continuing Education and </a:t>
            </a:r>
            <a:r>
              <a:rPr lang="en-US" baseline="0" smtClean="0"/>
              <a:t>Professional Development </a:t>
            </a:r>
            <a:r>
              <a:rPr lang="en-US" baseline="0" dirty="0" smtClean="0"/>
              <a:t>section of the HACCP </a:t>
            </a:r>
            <a:r>
              <a:rPr lang="en-US" baseline="0" smtClean="0"/>
              <a:t>Plan.</a:t>
            </a:r>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10</a:t>
            </a:fld>
            <a:endParaRPr lang="en-US"/>
          </a:p>
        </p:txBody>
      </p:sp>
    </p:spTree>
    <p:extLst>
      <p:ext uri="{BB962C8B-B14F-4D97-AF65-F5344CB8AC3E}">
        <p14:creationId xmlns:p14="http://schemas.microsoft.com/office/powerpoint/2010/main" val="96663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300" dirty="0"/>
              <a:t>There are many things to think about when planning a safe field trip – transportation, supervision, activities, food, and more!   School nutrition staff, teachers, other school staff, parents and volunteers must work together to ensure that field trip meals are safe to eat. </a:t>
            </a:r>
          </a:p>
          <a:p>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2</a:t>
            </a:fld>
            <a:endParaRPr lang="en-US"/>
          </a:p>
        </p:txBody>
      </p:sp>
    </p:spTree>
    <p:extLst>
      <p:ext uri="{BB962C8B-B14F-4D97-AF65-F5344CB8AC3E}">
        <p14:creationId xmlns:p14="http://schemas.microsoft.com/office/powerpoint/2010/main" val="1113325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Transporting foods for field</a:t>
            </a:r>
            <a:r>
              <a:rPr lang="en-US" baseline="0" dirty="0" smtClean="0"/>
              <a:t> trips takes careful planning because:</a:t>
            </a:r>
            <a:endParaRPr lang="en-US" dirty="0" smtClean="0"/>
          </a:p>
          <a:p>
            <a:pPr marL="362480" indent="-362480">
              <a:buFont typeface="Arial"/>
              <a:buChar char="•"/>
            </a:pPr>
            <a:r>
              <a:rPr lang="en-US" dirty="0" smtClean="0"/>
              <a:t>Foodborne illness sickens 48 million people every year, and children are at a greater risk.</a:t>
            </a:r>
          </a:p>
          <a:p>
            <a:pPr marL="362480" indent="-362480">
              <a:buFont typeface="Arial"/>
              <a:buChar char="•"/>
            </a:pPr>
            <a:r>
              <a:rPr lang="en-US" dirty="0" smtClean="0"/>
              <a:t>Foodborne illness usually causes nausea, vomiting, diarrhea, and abdominal cramps, but can also cause fever, chills, and headache. </a:t>
            </a:r>
          </a:p>
          <a:p>
            <a:pPr marL="362480" indent="-362480">
              <a:buFont typeface="Arial"/>
              <a:buChar char="•"/>
            </a:pPr>
            <a:r>
              <a:rPr lang="en-US" dirty="0" smtClean="0"/>
              <a:t>Harmful bacteria multiply rapidly in the "Danger Zone" — the temperatures between 41°F and 135 °F. </a:t>
            </a:r>
          </a:p>
          <a:p>
            <a:pPr marL="362480" indent="-362480">
              <a:buFont typeface="Arial"/>
              <a:buChar char="•"/>
            </a:pPr>
            <a:r>
              <a:rPr lang="en-US" dirty="0" smtClean="0"/>
              <a:t>“Bag Lunches” become highly susceptible when temperature is compromised.</a:t>
            </a:r>
          </a:p>
        </p:txBody>
      </p:sp>
      <p:sp>
        <p:nvSpPr>
          <p:cNvPr id="4" name="Slide Number Placeholder 3"/>
          <p:cNvSpPr>
            <a:spLocks noGrp="1"/>
          </p:cNvSpPr>
          <p:nvPr>
            <p:ph type="sldNum" sz="quarter" idx="10"/>
          </p:nvPr>
        </p:nvSpPr>
        <p:spPr/>
        <p:txBody>
          <a:bodyPr/>
          <a:lstStyle/>
          <a:p>
            <a:fld id="{2AEF2469-0FE0-44CC-A580-B46B5AADA8B0}" type="slidenum">
              <a:rPr lang="en-US" smtClean="0"/>
              <a:t>3</a:t>
            </a:fld>
            <a:endParaRPr lang="en-US"/>
          </a:p>
        </p:txBody>
      </p:sp>
    </p:spTree>
    <p:extLst>
      <p:ext uri="{BB962C8B-B14F-4D97-AF65-F5344CB8AC3E}">
        <p14:creationId xmlns:p14="http://schemas.microsoft.com/office/powerpoint/2010/main" val="519446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Be aware of where students</a:t>
            </a:r>
            <a:r>
              <a:rPr lang="en-US" baseline="0" dirty="0" smtClean="0"/>
              <a:t> </a:t>
            </a:r>
            <a:r>
              <a:rPr lang="en-US" dirty="0" smtClean="0"/>
              <a:t>will be going and the length of the</a:t>
            </a:r>
            <a:r>
              <a:rPr lang="en-US" baseline="0" dirty="0" smtClean="0"/>
              <a:t> </a:t>
            </a:r>
            <a:r>
              <a:rPr lang="en-US" dirty="0" smtClean="0"/>
              <a:t>trip.</a:t>
            </a:r>
          </a:p>
          <a:p>
            <a:pPr marL="664546" lvl="1" indent="-181240">
              <a:buFont typeface="Arial" panose="020B0604020202020204" pitchFamily="34" charset="0"/>
              <a:buChar char="•"/>
            </a:pPr>
            <a:r>
              <a:rPr lang="en-US" dirty="0" smtClean="0"/>
              <a:t>Know if students will have access to hand washing facilities</a:t>
            </a:r>
            <a:r>
              <a:rPr lang="en-US" baseline="0" dirty="0" smtClean="0"/>
              <a:t> </a:t>
            </a:r>
            <a:r>
              <a:rPr lang="en-US" dirty="0" smtClean="0"/>
              <a:t>near where they will be eating.</a:t>
            </a:r>
          </a:p>
          <a:p>
            <a:pPr marL="664546" lvl="1" indent="-181240">
              <a:buFont typeface="Arial" panose="020B0604020202020204" pitchFamily="34" charset="0"/>
              <a:buChar char="•"/>
            </a:pPr>
            <a:r>
              <a:rPr lang="en-US" dirty="0" smtClean="0"/>
              <a:t>Think about how long the trip will be, if food will be provided, and when it will be eaten. It helps to include in the trip schedule</a:t>
            </a:r>
            <a:r>
              <a:rPr lang="en-US" baseline="0" dirty="0" smtClean="0"/>
              <a:t> the </a:t>
            </a:r>
            <a:r>
              <a:rPr lang="en-US" dirty="0" smtClean="0"/>
              <a:t>time students will eat.</a:t>
            </a:r>
          </a:p>
          <a:p>
            <a:pPr lvl="0"/>
            <a:r>
              <a:rPr lang="en-US" dirty="0" smtClean="0"/>
              <a:t>Consider what foods are suitable for transporting when temperature control may be</a:t>
            </a:r>
            <a:r>
              <a:rPr lang="en-US" baseline="0" dirty="0" smtClean="0"/>
              <a:t> less than ideal. </a:t>
            </a:r>
            <a:r>
              <a:rPr lang="en-US" dirty="0" smtClean="0"/>
              <a:t>Think about: </a:t>
            </a:r>
          </a:p>
          <a:p>
            <a:pPr marL="664546" lvl="1" indent="-181240">
              <a:buFont typeface="Arial" panose="020B0604020202020204" pitchFamily="34" charset="0"/>
              <a:buChar char="•"/>
            </a:pPr>
            <a:r>
              <a:rPr lang="en-US" dirty="0" smtClean="0"/>
              <a:t>How foods will be packaged, stored, and transported</a:t>
            </a:r>
          </a:p>
          <a:p>
            <a:pPr marL="664546" lvl="1" indent="-181240">
              <a:buFont typeface="Arial" panose="020B0604020202020204" pitchFamily="34" charset="0"/>
              <a:buChar char="•"/>
            </a:pPr>
            <a:r>
              <a:rPr lang="en-US" dirty="0" smtClean="0"/>
              <a:t>Accommodating</a:t>
            </a:r>
            <a:r>
              <a:rPr lang="en-US" baseline="0" dirty="0" smtClean="0"/>
              <a:t> students with</a:t>
            </a:r>
            <a:r>
              <a:rPr lang="en-US" dirty="0" smtClean="0"/>
              <a:t> food allergies or special food needs</a:t>
            </a:r>
          </a:p>
          <a:p>
            <a:pPr lvl="0"/>
            <a:r>
              <a:rPr lang="en-US" dirty="0" smtClean="0"/>
              <a:t>Make sure food is packaged properly for safe transport.</a:t>
            </a:r>
          </a:p>
          <a:p>
            <a:pPr marL="664546" lvl="1" indent="-181240">
              <a:buFont typeface="Arial" panose="020B0604020202020204" pitchFamily="34" charset="0"/>
              <a:buChar char="•"/>
            </a:pPr>
            <a:r>
              <a:rPr lang="en-US" dirty="0" smtClean="0"/>
              <a:t>Keep assembled and cut foods, like sandwiches and sliced fruit or vegetables, in tightly wrapped or sealed containers. </a:t>
            </a:r>
          </a:p>
          <a:p>
            <a:pPr marL="664546" lvl="1" indent="-181240">
              <a:buFont typeface="Arial" panose="020B0604020202020204" pitchFamily="34" charset="0"/>
              <a:buChar char="•"/>
            </a:pPr>
            <a:r>
              <a:rPr lang="en-US" dirty="0" smtClean="0"/>
              <a:t>Keep any allergen-free foods separate to avoid cross-contact</a:t>
            </a:r>
            <a:r>
              <a:rPr lang="en-US" baseline="0" dirty="0" smtClean="0"/>
              <a:t> with other foods</a:t>
            </a:r>
            <a:r>
              <a:rPr lang="en-US" dirty="0" smtClean="0"/>
              <a:t>.</a:t>
            </a:r>
          </a:p>
          <a:p>
            <a:r>
              <a:rPr lang="en-US" dirty="0" smtClean="0"/>
              <a:t>Arrange for </a:t>
            </a:r>
            <a:r>
              <a:rPr lang="en-US" baseline="0" dirty="0" smtClean="0"/>
              <a:t>time and temperature control procedures.</a:t>
            </a:r>
          </a:p>
          <a:p>
            <a:pPr marL="664546" lvl="1" indent="-181240">
              <a:buFont typeface="Arial" panose="020B0604020202020204" pitchFamily="34" charset="0"/>
              <a:buChar char="•"/>
            </a:pPr>
            <a:r>
              <a:rPr lang="en-US" baseline="0" dirty="0" smtClean="0"/>
              <a:t>Provide insulated transport containers.</a:t>
            </a:r>
          </a:p>
          <a:p>
            <a:pPr marL="664546" lvl="1" indent="-181240" defTabSz="966612">
              <a:buFont typeface="Arial" panose="020B0604020202020204" pitchFamily="34" charset="0"/>
              <a:buChar char="•"/>
              <a:defRPr/>
            </a:pPr>
            <a:r>
              <a:rPr lang="en-US" dirty="0" smtClean="0"/>
              <a:t>Keep cold foods below 41°F and</a:t>
            </a:r>
            <a:r>
              <a:rPr lang="en-US" baseline="0" dirty="0" smtClean="0"/>
              <a:t> eat</a:t>
            </a:r>
            <a:r>
              <a:rPr lang="en-US" dirty="0" smtClean="0"/>
              <a:t> within 4 hours if stored below 70°F.</a:t>
            </a:r>
          </a:p>
          <a:p>
            <a:pPr marL="664546" lvl="1" indent="-181240" defTabSz="966612">
              <a:buFont typeface="Arial" panose="020B0604020202020204" pitchFamily="34" charset="0"/>
              <a:buChar char="•"/>
              <a:defRPr/>
            </a:pPr>
            <a:r>
              <a:rPr lang="en-US" dirty="0" smtClean="0"/>
              <a:t>Consume</a:t>
            </a:r>
            <a:r>
              <a:rPr lang="en-US" baseline="0" dirty="0" smtClean="0"/>
              <a:t> within </a:t>
            </a:r>
            <a:r>
              <a:rPr lang="en-US" dirty="0" smtClean="0"/>
              <a:t>1 hour if foods will be kept at temperatures above 70°F.</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4</a:t>
            </a:fld>
            <a:endParaRPr lang="en-US"/>
          </a:p>
        </p:txBody>
      </p:sp>
    </p:spTree>
    <p:extLst>
      <p:ext uri="{BB962C8B-B14F-4D97-AF65-F5344CB8AC3E}">
        <p14:creationId xmlns:p14="http://schemas.microsoft.com/office/powerpoint/2010/main" val="3777219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62480" indent="-362480">
              <a:buFont typeface="Arial"/>
              <a:buChar char="•"/>
            </a:pPr>
            <a:r>
              <a:rPr lang="en-US" dirty="0" smtClean="0"/>
              <a:t>Note the time that the food was removed from refrigeration temperatures and mark the storage cooler with a “Must be eaten by: xx (time)” message (either 4 hours or 1 hour depending on the storage temperature – refer to previous slide).</a:t>
            </a:r>
          </a:p>
          <a:p>
            <a:pPr marL="362480" indent="-362480">
              <a:buFont typeface="Arial"/>
              <a:buChar char="•"/>
            </a:pPr>
            <a:r>
              <a:rPr lang="en-US" dirty="0" smtClean="0"/>
              <a:t>Once food is placed in cooler, keep sealed until service. </a:t>
            </a:r>
          </a:p>
          <a:p>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5</a:t>
            </a:fld>
            <a:endParaRPr lang="en-US"/>
          </a:p>
        </p:txBody>
      </p:sp>
    </p:spTree>
    <p:extLst>
      <p:ext uri="{BB962C8B-B14F-4D97-AF65-F5344CB8AC3E}">
        <p14:creationId xmlns:p14="http://schemas.microsoft.com/office/powerpoint/2010/main" val="4284614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Take every precaution to preserve cold temperatures for as long as possible. </a:t>
            </a:r>
          </a:p>
          <a:p>
            <a:pPr marL="362480" indent="-362480">
              <a:buFont typeface="Arial"/>
              <a:buChar char="•"/>
            </a:pPr>
            <a:r>
              <a:rPr lang="en-US" sz="1300" dirty="0"/>
              <a:t>Do not store food and food service items in sun or near engines. </a:t>
            </a:r>
          </a:p>
          <a:p>
            <a:pPr marL="362480" indent="-362480">
              <a:buFont typeface="Arial"/>
              <a:buChar char="•"/>
            </a:pPr>
            <a:r>
              <a:rPr lang="en-US" sz="1300" dirty="0"/>
              <a:t>If possible keep coolers in the shade. </a:t>
            </a:r>
          </a:p>
          <a:p>
            <a:pPr marL="362480" indent="-362480">
              <a:buFont typeface="Arial"/>
              <a:buChar char="•"/>
            </a:pPr>
            <a:r>
              <a:rPr lang="en-US" sz="1300" dirty="0"/>
              <a:t>Do not allow students or anyone to open coolers until time of service.</a:t>
            </a:r>
          </a:p>
        </p:txBody>
      </p:sp>
      <p:sp>
        <p:nvSpPr>
          <p:cNvPr id="4" name="Slide Number Placeholder 3"/>
          <p:cNvSpPr>
            <a:spLocks noGrp="1"/>
          </p:cNvSpPr>
          <p:nvPr>
            <p:ph type="sldNum" sz="quarter" idx="10"/>
          </p:nvPr>
        </p:nvSpPr>
        <p:spPr/>
        <p:txBody>
          <a:bodyPr/>
          <a:lstStyle/>
          <a:p>
            <a:fld id="{2AEF2469-0FE0-44CC-A580-B46B5AADA8B0}" type="slidenum">
              <a:rPr lang="en-US" smtClean="0"/>
              <a:t>6</a:t>
            </a:fld>
            <a:endParaRPr lang="en-US"/>
          </a:p>
        </p:txBody>
      </p:sp>
    </p:spTree>
    <p:extLst>
      <p:ext uri="{BB962C8B-B14F-4D97-AF65-F5344CB8AC3E}">
        <p14:creationId xmlns:p14="http://schemas.microsoft.com/office/powerpoint/2010/main" val="46382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dirty="0" smtClean="0"/>
              <a:t>Remember to mark each cooler with a</a:t>
            </a:r>
            <a:r>
              <a:rPr lang="en-US" baseline="0" dirty="0" smtClean="0"/>
              <a:t> </a:t>
            </a:r>
            <a:r>
              <a:rPr lang="en-US" dirty="0" smtClean="0"/>
              <a:t> “must be eaten by….” time.  Keeping food at lower temperatures</a:t>
            </a:r>
            <a:r>
              <a:rPr lang="en-US" baseline="0" dirty="0" smtClean="0"/>
              <a:t> is best; however, it is reasonable to expect that foods may rise above 41 degrees into the temperature danger zone during transport. Therefore:</a:t>
            </a:r>
            <a:endParaRPr lang="en-US" dirty="0" smtClean="0"/>
          </a:p>
          <a:p>
            <a:pPr marL="664546" lvl="1" indent="-181240" defTabSz="966612">
              <a:buFont typeface="Arial" panose="020B0604020202020204" pitchFamily="34" charset="0"/>
              <a:buChar char="•"/>
              <a:defRPr/>
            </a:pPr>
            <a:r>
              <a:rPr lang="en-US" dirty="0" smtClean="0"/>
              <a:t>Keep foods below 41 degrees F and eat at anytime</a:t>
            </a:r>
            <a:r>
              <a:rPr lang="en-US" baseline="0" dirty="0" smtClean="0"/>
              <a:t> during the trip</a:t>
            </a:r>
          </a:p>
          <a:p>
            <a:pPr marL="483306" lvl="1" defTabSz="966612">
              <a:defRPr/>
            </a:pPr>
            <a:r>
              <a:rPr lang="en-US" baseline="0" dirty="0" smtClean="0"/>
              <a:t>OR</a:t>
            </a:r>
            <a:endParaRPr lang="en-US" dirty="0" smtClean="0"/>
          </a:p>
          <a:p>
            <a:pPr marL="664546" lvl="1" indent="-181240" defTabSz="966612">
              <a:buFont typeface="Arial" panose="020B0604020202020204" pitchFamily="34" charset="0"/>
              <a:buChar char="•"/>
              <a:defRPr/>
            </a:pPr>
            <a:r>
              <a:rPr lang="en-US" dirty="0" smtClean="0"/>
              <a:t>Keep cold foods below 70°F and</a:t>
            </a:r>
            <a:r>
              <a:rPr lang="en-US" baseline="0" dirty="0" smtClean="0"/>
              <a:t> eat</a:t>
            </a:r>
            <a:r>
              <a:rPr lang="en-US" dirty="0" smtClean="0"/>
              <a:t> within 4 hours.</a:t>
            </a:r>
            <a:endParaRPr lang="en-US" baseline="0" dirty="0" smtClean="0"/>
          </a:p>
          <a:p>
            <a:pPr marL="483306" lvl="1" defTabSz="966612">
              <a:defRPr/>
            </a:pPr>
            <a:r>
              <a:rPr lang="en-US" baseline="0" dirty="0" smtClean="0"/>
              <a:t>OR</a:t>
            </a:r>
            <a:endParaRPr lang="en-US" dirty="0" smtClean="0"/>
          </a:p>
          <a:p>
            <a:pPr marL="664546" lvl="1" indent="-181240" defTabSz="966612">
              <a:buFont typeface="Arial" panose="020B0604020202020204" pitchFamily="34" charset="0"/>
              <a:buChar char="•"/>
              <a:defRPr/>
            </a:pPr>
            <a:r>
              <a:rPr lang="en-US" dirty="0" smtClean="0"/>
              <a:t>Consume</a:t>
            </a:r>
            <a:r>
              <a:rPr lang="en-US" baseline="0" dirty="0" smtClean="0"/>
              <a:t> within </a:t>
            </a:r>
            <a:r>
              <a:rPr lang="en-US" dirty="0" smtClean="0"/>
              <a:t>1 hour if foods will be kept at temperatures above 70°F.</a:t>
            </a:r>
          </a:p>
          <a:p>
            <a:pPr marL="664546" lvl="1" indent="-181240" defTabSz="966612">
              <a:buFont typeface="Arial" panose="020B0604020202020204" pitchFamily="34" charset="0"/>
              <a:buChar char="•"/>
              <a:defRPr/>
            </a:pPr>
            <a:endParaRPr lang="en-US" dirty="0" smtClean="0"/>
          </a:p>
          <a:p>
            <a:pPr defTabSz="966612">
              <a:defRPr/>
            </a:pPr>
            <a:r>
              <a:rPr lang="en-US" dirty="0" smtClean="0"/>
              <a:t>These guidelines apply to foods like:</a:t>
            </a:r>
          </a:p>
          <a:p>
            <a:pPr lvl="0"/>
            <a:r>
              <a:rPr lang="en-US" dirty="0" smtClean="0"/>
              <a:t>Deli sandwiches – turkey, ham, roast beef, chicken and tuna salads, etc.</a:t>
            </a:r>
          </a:p>
          <a:p>
            <a:pPr lvl="0"/>
            <a:r>
              <a:rPr lang="en-US" dirty="0" smtClean="0"/>
              <a:t>Cut fresh fruit and vegetables (excludes whole fruit and pre-packaged, shelf-stable cut fruit like fruit cups and applesauce)</a:t>
            </a:r>
          </a:p>
          <a:p>
            <a:pPr lvl="1"/>
            <a:r>
              <a:rPr lang="en-US" dirty="0" smtClean="0"/>
              <a:t>Sliced fruit</a:t>
            </a:r>
          </a:p>
          <a:p>
            <a:pPr lvl="1"/>
            <a:r>
              <a:rPr lang="en-US" dirty="0" smtClean="0"/>
              <a:t>Carrot, celery, or other sliced vegetable sticks</a:t>
            </a:r>
          </a:p>
          <a:p>
            <a:pPr lvl="1"/>
            <a:r>
              <a:rPr lang="en-US" dirty="0" smtClean="0"/>
              <a:t>Peanut butter sandwich with banana slices</a:t>
            </a:r>
          </a:p>
          <a:p>
            <a:pPr lvl="0"/>
            <a:r>
              <a:rPr lang="en-US" dirty="0" smtClean="0"/>
              <a:t>Dairy products – milk, yogurt, cheese,</a:t>
            </a:r>
            <a:r>
              <a:rPr lang="en-US" baseline="0" dirty="0" smtClean="0"/>
              <a:t> etc.</a:t>
            </a:r>
            <a:endParaRPr lang="en-US" dirty="0" smtClean="0"/>
          </a:p>
          <a:p>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7</a:t>
            </a:fld>
            <a:endParaRPr lang="en-US"/>
          </a:p>
        </p:txBody>
      </p:sp>
    </p:spTree>
    <p:extLst>
      <p:ext uri="{BB962C8B-B14F-4D97-AF65-F5344CB8AC3E}">
        <p14:creationId xmlns:p14="http://schemas.microsoft.com/office/powerpoint/2010/main" val="1968709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Before eating, everyone should wash hands!</a:t>
            </a:r>
          </a:p>
          <a:p>
            <a:pPr marL="664546" lvl="1" indent="-181240">
              <a:buFont typeface="Arial" panose="020B0604020202020204" pitchFamily="34" charset="0"/>
              <a:buChar char="•"/>
            </a:pPr>
            <a:r>
              <a:rPr lang="en-US" dirty="0" smtClean="0"/>
              <a:t>Use soap and water and wash for 20 seconds. </a:t>
            </a:r>
          </a:p>
          <a:p>
            <a:pPr marL="664546" lvl="1" indent="-181240">
              <a:buFont typeface="Arial" panose="020B0604020202020204" pitchFamily="34" charset="0"/>
              <a:buChar char="•"/>
            </a:pPr>
            <a:r>
              <a:rPr lang="en-US" dirty="0" smtClean="0"/>
              <a:t>If soap and water are not available, wipe off any visible dirt and use hand sanitizer, rubbing it in completely.</a:t>
            </a:r>
            <a:r>
              <a:rPr lang="en-US" baseline="0" dirty="0" smtClean="0"/>
              <a:t> </a:t>
            </a:r>
            <a:r>
              <a:rPr lang="en-US" dirty="0" smtClean="0"/>
              <a:t>This is not ideal because hand sanitizer does not kill viruses like the highly contagious norovirus</a:t>
            </a:r>
            <a:r>
              <a:rPr lang="en-US" baseline="0" dirty="0" smtClean="0"/>
              <a:t> and may not be as effective to prevent allergen cross-contact.</a:t>
            </a:r>
            <a:endParaRPr lang="en-US" dirty="0" smtClean="0"/>
          </a:p>
          <a:p>
            <a:r>
              <a:rPr lang="en-US" dirty="0" smtClean="0"/>
              <a:t>Distribute</a:t>
            </a:r>
            <a:r>
              <a:rPr lang="en-US" baseline="0" dirty="0" smtClean="0"/>
              <a:t> foods safely.</a:t>
            </a:r>
          </a:p>
          <a:p>
            <a:pPr marL="181240" indent="-181240">
              <a:buFont typeface="Arial" panose="020B0604020202020204" pitchFamily="34" charset="0"/>
              <a:buChar char="•"/>
            </a:pPr>
            <a:r>
              <a:rPr lang="en-US" dirty="0" smtClean="0"/>
              <a:t>Use clean disposable gloves or utensils when distributing any unwrapped or unpackaged ready-to-serve food (i.e. whole pieces of fresh fruit, sandwiches packaged in bulk containers, etc.)</a:t>
            </a:r>
          </a:p>
          <a:p>
            <a:pPr marL="181240" indent="-181240">
              <a:buFont typeface="Arial" panose="020B0604020202020204" pitchFamily="34" charset="0"/>
              <a:buChar char="•"/>
            </a:pPr>
            <a:r>
              <a:rPr lang="en-US" dirty="0" smtClean="0"/>
              <a:t>Be aware of students with food allergies and request that students not share foods without adult supervision and consent.</a:t>
            </a:r>
          </a:p>
          <a:p>
            <a:pPr marL="181240" indent="-181240" defTabSz="966612">
              <a:buFont typeface="Arial" panose="020B0604020202020204" pitchFamily="34" charset="0"/>
              <a:buChar char="•"/>
              <a:defRPr/>
            </a:pPr>
            <a:r>
              <a:rPr lang="en-US" dirty="0" smtClean="0"/>
              <a:t>Check the student roster to indicate which students received a meal and return the roster to the school nutrition manager after the field trip.</a:t>
            </a:r>
          </a:p>
          <a:p>
            <a:pPr marL="181240" indent="-181240" defTabSz="966612">
              <a:buFont typeface="Arial" panose="020B0604020202020204" pitchFamily="34" charset="0"/>
              <a:buChar char="•"/>
              <a:defRPr/>
            </a:pPr>
            <a:r>
              <a:rPr lang="en-US" dirty="0" smtClean="0"/>
              <a:t>Throw away any leftover food items after service. </a:t>
            </a:r>
          </a:p>
          <a:p>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8</a:t>
            </a:fld>
            <a:endParaRPr lang="en-US"/>
          </a:p>
        </p:txBody>
      </p:sp>
    </p:spTree>
    <p:extLst>
      <p:ext uri="{BB962C8B-B14F-4D97-AF65-F5344CB8AC3E}">
        <p14:creationId xmlns:p14="http://schemas.microsoft.com/office/powerpoint/2010/main" val="48372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takes everyone working together</a:t>
            </a:r>
            <a:r>
              <a:rPr lang="en-US" baseline="0" dirty="0" smtClean="0"/>
              <a:t> to provide a save excursion. Involve </a:t>
            </a:r>
            <a:r>
              <a:rPr lang="en-US" sz="1300" dirty="0"/>
              <a:t>School Nutrition staff, teachers, other school staff, parents and volunteers in the plans. Provide a copy of the </a:t>
            </a:r>
            <a:r>
              <a:rPr lang="en-US" sz="1300" b="1" dirty="0"/>
              <a:t>Field Trip Handout </a:t>
            </a:r>
            <a:r>
              <a:rPr lang="en-US" sz="1300" dirty="0"/>
              <a:t>and explain the food safety procedures to those picking up and assisting with the meals.</a:t>
            </a:r>
            <a:endParaRPr lang="en-US" dirty="0"/>
          </a:p>
        </p:txBody>
      </p:sp>
      <p:sp>
        <p:nvSpPr>
          <p:cNvPr id="4" name="Slide Number Placeholder 3"/>
          <p:cNvSpPr>
            <a:spLocks noGrp="1"/>
          </p:cNvSpPr>
          <p:nvPr>
            <p:ph type="sldNum" sz="quarter" idx="10"/>
          </p:nvPr>
        </p:nvSpPr>
        <p:spPr/>
        <p:txBody>
          <a:bodyPr/>
          <a:lstStyle/>
          <a:p>
            <a:fld id="{2AEF2469-0FE0-44CC-A580-B46B5AADA8B0}" type="slidenum">
              <a:rPr lang="en-US" smtClean="0"/>
              <a:t>9</a:t>
            </a:fld>
            <a:endParaRPr lang="en-US"/>
          </a:p>
        </p:txBody>
      </p:sp>
    </p:spTree>
    <p:extLst>
      <p:ext uri="{BB962C8B-B14F-4D97-AF65-F5344CB8AC3E}">
        <p14:creationId xmlns:p14="http://schemas.microsoft.com/office/powerpoint/2010/main" val="12287888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04CF2B0-288A-4D2F-9E3D-1D98E172D329}" type="datetimeFigureOut">
              <a:rPr lang="en-US" smtClean="0"/>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4870B-C1A4-4E5E-9075-4A189FD4E34B}"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CF2B0-288A-4D2F-9E3D-1D98E172D329}" type="datetimeFigureOut">
              <a:rPr lang="en-US" smtClean="0"/>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04CF2B0-288A-4D2F-9E3D-1D98E172D329}" type="datetimeFigureOut">
              <a:rPr lang="en-US" smtClean="0"/>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rotWithShape="1">
          <a:blip r:embed="rId2" cstate="print">
            <a:lum bright="70000" contrast="-70000"/>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val="0"/>
              </a:ext>
            </a:extLst>
          </a:blip>
          <a:srcRect/>
          <a:stretch/>
        </p:blipFill>
        <p:spPr>
          <a:xfrm>
            <a:off x="0" y="0"/>
            <a:ext cx="9144000" cy="6858000"/>
          </a:xfrm>
          <a:prstGeom prst="rect">
            <a:avLst/>
          </a:prstGeom>
        </p:spPr>
      </p:pic>
    </p:spTree>
    <p:extLst>
      <p:ext uri="{BB962C8B-B14F-4D97-AF65-F5344CB8AC3E}">
        <p14:creationId xmlns:p14="http://schemas.microsoft.com/office/powerpoint/2010/main" val="1520503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4CF2B0-288A-4D2F-9E3D-1D98E172D329}" type="datetimeFigureOut">
              <a:rPr lang="en-US" smtClean="0"/>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4CF2B0-288A-4D2F-9E3D-1D98E172D329}" type="datetimeFigureOut">
              <a:rPr lang="en-US" smtClean="0"/>
              <a:t>8/25/2015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74870B-C1A4-4E5E-9075-4A189FD4E34B}"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04CF2B0-288A-4D2F-9E3D-1D98E172D329}" type="datetimeFigureOut">
              <a:rPr lang="en-US" smtClean="0"/>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04CF2B0-288A-4D2F-9E3D-1D98E172D329}" type="datetimeFigureOut">
              <a:rPr lang="en-US" smtClean="0"/>
              <a:t>8/25/2015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74870B-C1A4-4E5E-9075-4A189FD4E34B}"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4CF2B0-288A-4D2F-9E3D-1D98E172D329}" type="datetimeFigureOut">
              <a:rPr lang="en-US" smtClean="0"/>
              <a:t>8/25/2015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4CF2B0-288A-4D2F-9E3D-1D98E172D329}" type="datetimeFigureOut">
              <a:rPr lang="en-US" smtClean="0"/>
              <a:t>8/25/2015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4CF2B0-288A-4D2F-9E3D-1D98E172D329}" type="datetimeFigureOut">
              <a:rPr lang="en-US" smtClean="0"/>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4870B-C1A4-4E5E-9075-4A189FD4E34B}"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4CF2B0-288A-4D2F-9E3D-1D98E172D329}" type="datetimeFigureOut">
              <a:rPr lang="en-US" smtClean="0"/>
              <a:t>8/25/2015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74870B-C1A4-4E5E-9075-4A189FD4E34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404CF2B0-288A-4D2F-9E3D-1D98E172D329}" type="datetimeFigureOut">
              <a:rPr lang="en-US" smtClean="0"/>
              <a:t>8/25/2015</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5174870B-C1A4-4E5E-9075-4A189FD4E34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26B402-3ACD-4E59-A544-A6E6351C42DA}" type="datetimeFigureOut">
              <a:rPr lang="en-US" smtClean="0">
                <a:solidFill>
                  <a:prstClr val="black">
                    <a:tint val="75000"/>
                  </a:prstClr>
                </a:solidFill>
              </a:rPr>
              <a:pPr/>
              <a:t>8/25/2015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D1DAB8-7DEB-4CDD-90DB-723EEAB6940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9488823"/>
      </p:ext>
    </p:extLst>
  </p:cSld>
  <p:clrMap bg1="lt1" tx1="dk1" bg2="lt2" tx2="dk2" accent1="accent1" accent2="accent2" accent3="accent3" accent4="accent4" accent5="accent5" accent6="accent6" hlink="hlink" folHlink="folHlink"/>
  <p:sldLayoutIdLst>
    <p:sldLayoutId id="2147483673"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mailto:program.intake@usda.gov" TargetMode="External"/><Relationship Id="rId2" Type="http://schemas.openxmlformats.org/officeDocument/2006/relationships/hyperlink" Target="http://www.ascr.usda.gov/complaint_filing_cust.html" TargetMode="Externa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Field Trips</a:t>
            </a:r>
            <a:endParaRPr lang="en-US" dirty="0"/>
          </a:p>
        </p:txBody>
      </p:sp>
      <p:sp>
        <p:nvSpPr>
          <p:cNvPr id="3" name="Subtitle 2"/>
          <p:cNvSpPr>
            <a:spLocks noGrp="1"/>
          </p:cNvSpPr>
          <p:nvPr>
            <p:ph type="subTitle" idx="1"/>
          </p:nvPr>
        </p:nvSpPr>
        <p:spPr>
          <a:xfrm>
            <a:off x="685800" y="3505200"/>
            <a:ext cx="6400800" cy="2667000"/>
          </a:xfrm>
        </p:spPr>
        <p:txBody>
          <a:bodyPr>
            <a:normAutofit fontScale="92500" lnSpcReduction="20000"/>
          </a:bodyPr>
          <a:lstStyle/>
          <a:p>
            <a:r>
              <a:rPr lang="en-US" sz="3800" dirty="0" smtClean="0"/>
              <a:t>Keeping Food Safe on the Go!</a:t>
            </a:r>
            <a:endParaRPr lang="en-US" sz="3800" dirty="0"/>
          </a:p>
          <a:p>
            <a:endParaRPr lang="en-US" dirty="0"/>
          </a:p>
          <a:p>
            <a:endParaRPr lang="en-US" dirty="0"/>
          </a:p>
          <a:p>
            <a:r>
              <a:rPr lang="en-US" sz="1700" dirty="0"/>
              <a:t>North Carolina Department of Public Instruction</a:t>
            </a:r>
          </a:p>
          <a:p>
            <a:r>
              <a:rPr lang="en-US" sz="1700" dirty="0"/>
              <a:t>Safe and Healthy Schools Support Division</a:t>
            </a:r>
          </a:p>
          <a:p>
            <a:r>
              <a:rPr lang="en-US" sz="1700" dirty="0"/>
              <a:t>School Nutrition Services Section</a:t>
            </a:r>
          </a:p>
          <a:p>
            <a:r>
              <a:rPr lang="en-US" sz="1700" dirty="0"/>
              <a:t>August </a:t>
            </a:r>
            <a:r>
              <a:rPr lang="en-US" sz="1700" dirty="0" smtClean="0"/>
              <a:t>2014</a:t>
            </a:r>
          </a:p>
          <a:p>
            <a:endParaRPr lang="en-US" sz="1700" dirty="0"/>
          </a:p>
          <a:p>
            <a:pPr algn="ctr"/>
            <a:r>
              <a:rPr lang="en-US" sz="1100" dirty="0" smtClean="0"/>
              <a:t>“The USDA is an equal opportunity employer.”</a:t>
            </a:r>
            <a:endParaRPr lang="en-US" sz="1100" dirty="0"/>
          </a:p>
        </p:txBody>
      </p:sp>
    </p:spTree>
    <p:extLst>
      <p:ext uri="{BB962C8B-B14F-4D97-AF65-F5344CB8AC3E}">
        <p14:creationId xmlns:p14="http://schemas.microsoft.com/office/powerpoint/2010/main" val="9699155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Questions?</a:t>
            </a:r>
            <a:endParaRPr lang="en-US" dirty="0"/>
          </a:p>
        </p:txBody>
      </p:sp>
      <p:sp>
        <p:nvSpPr>
          <p:cNvPr id="5" name="Subtitle 4"/>
          <p:cNvSpPr>
            <a:spLocks noGrp="1"/>
          </p:cNvSpPr>
          <p:nvPr>
            <p:ph type="subTitle" idx="1"/>
          </p:nvPr>
        </p:nvSpPr>
        <p:spPr>
          <a:xfrm>
            <a:off x="685800" y="3505200"/>
            <a:ext cx="7848600" cy="1752600"/>
          </a:xfrm>
        </p:spPr>
        <p:txBody>
          <a:bodyPr/>
          <a:lstStyle/>
          <a:p>
            <a:r>
              <a:rPr lang="en-US" dirty="0" smtClean="0"/>
              <a:t>Contact your School Nutrition Administrator or </a:t>
            </a:r>
          </a:p>
          <a:p>
            <a:r>
              <a:rPr lang="en-US" dirty="0" smtClean="0"/>
              <a:t>Regional School Nutrition Consultant/Specialist</a:t>
            </a:r>
            <a:endParaRPr lang="en-US" dirty="0"/>
          </a:p>
        </p:txBody>
      </p:sp>
    </p:spTree>
    <p:extLst>
      <p:ext uri="{BB962C8B-B14F-4D97-AF65-F5344CB8AC3E}">
        <p14:creationId xmlns:p14="http://schemas.microsoft.com/office/powerpoint/2010/main" val="692602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33600" y="1066800"/>
            <a:ext cx="6553200" cy="4832092"/>
          </a:xfrm>
          <a:prstGeom prst="rect">
            <a:avLst/>
          </a:prstGeom>
          <a:noFill/>
        </p:spPr>
        <p:txBody>
          <a:bodyPr wrap="square" rtlCol="0">
            <a:spAutoFit/>
          </a:bodyPr>
          <a:lstStyle/>
          <a:p>
            <a:r>
              <a:rPr lang="en-US" sz="1400" dirty="0" smtClean="0">
                <a:solidFill>
                  <a:prstClr val="black"/>
                </a:solidFill>
              </a:rPr>
              <a:t>The U.S Department of Agriculture (USDA) prohibits discrimination against its customers, employees, and applicants for employment on the bases of race, color, national origin, age, disability, sex, gender identity, religion, reprisal, and where applicable, political beliefs, marital status, familial or parental status, sexual orientation, or if all or part of an individual's income is derived from any public assistance program, or protected genetic information in employment or in any program or activity conducted or funded by the Department. (Not all prohibited bases will apply to all programs and/or employment activities.)</a:t>
            </a:r>
          </a:p>
          <a:p>
            <a:endParaRPr lang="en-US" sz="1400" dirty="0" smtClean="0">
              <a:solidFill>
                <a:prstClr val="black"/>
              </a:solidFill>
            </a:endParaRPr>
          </a:p>
          <a:p>
            <a:r>
              <a:rPr lang="en-US" sz="1400" dirty="0" smtClean="0">
                <a:solidFill>
                  <a:prstClr val="black"/>
                </a:solidFill>
              </a:rPr>
              <a:t>If you wish to file a Civil Rights program complaint of discrimination, complete the USDA Program Discrimination Complaint Form, found at </a:t>
            </a:r>
            <a:r>
              <a:rPr lang="en-US" sz="1400" dirty="0" smtClean="0">
                <a:solidFill>
                  <a:prstClr val="black"/>
                </a:solidFill>
                <a:hlinkClick r:id="rId2"/>
              </a:rPr>
              <a:t>http://www.ascr.usda.gov/complaint_filing_cust.html</a:t>
            </a:r>
            <a:r>
              <a:rPr lang="en-US" sz="1400" dirty="0" smtClean="0">
                <a:solidFill>
                  <a:prstClr val="black"/>
                </a:solidFill>
              </a:rPr>
              <a:t> or at any USDA office, or call 866.632.9992 to request the form. You may also write a letter containing all of the information requested in the form. Send your completed complaint form or letter to us by mail at U.S. Department of Agriculture, Director, Office of Adjudication, 1400 Independence Avenue, S.W., Washington, D.C. 20250-9410, by fax 202.690.7442 or email at </a:t>
            </a:r>
            <a:r>
              <a:rPr lang="en-US" sz="1400" dirty="0" smtClean="0">
                <a:solidFill>
                  <a:prstClr val="black"/>
                </a:solidFill>
                <a:hlinkClick r:id="rId3"/>
              </a:rPr>
              <a:t>program.intake@usda.gov</a:t>
            </a:r>
            <a:r>
              <a:rPr lang="en-US" sz="1400" dirty="0" smtClean="0">
                <a:solidFill>
                  <a:prstClr val="black"/>
                </a:solidFill>
              </a:rPr>
              <a:t>.</a:t>
            </a:r>
          </a:p>
          <a:p>
            <a:endParaRPr lang="en-US" sz="1400" dirty="0" smtClean="0">
              <a:solidFill>
                <a:prstClr val="black"/>
              </a:solidFill>
            </a:endParaRPr>
          </a:p>
          <a:p>
            <a:r>
              <a:rPr lang="en-US" sz="1400" dirty="0" smtClean="0">
                <a:solidFill>
                  <a:prstClr val="black"/>
                </a:solidFill>
              </a:rPr>
              <a:t>Individuals who are deaf, hard of hearing or have speech disabilities may contact USDA through the Federal Relay Service at (800) 877.8339; or (800) 845.6136 (in Spanish).</a:t>
            </a:r>
          </a:p>
          <a:p>
            <a:endParaRPr lang="en-US" sz="1400" dirty="0" smtClean="0">
              <a:solidFill>
                <a:prstClr val="black"/>
              </a:solidFill>
            </a:endParaRPr>
          </a:p>
          <a:p>
            <a:r>
              <a:rPr lang="en-US" sz="1400" dirty="0" smtClean="0">
                <a:solidFill>
                  <a:prstClr val="black"/>
                </a:solidFill>
              </a:rPr>
              <a:t>USDA is an equal opportunity provider and employer.</a:t>
            </a:r>
            <a:endParaRPr lang="en-US" sz="1400" dirty="0">
              <a:solidFill>
                <a:prstClr val="black"/>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0011" y="609600"/>
            <a:ext cx="1447800" cy="22369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65763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Collaborate for Safety</a:t>
            </a:r>
            <a:endParaRPr lang="en-US" dirty="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8101" t="9133" b="15800"/>
          <a:stretch/>
        </p:blipFill>
        <p:spPr>
          <a:xfrm>
            <a:off x="5181600" y="2746747"/>
            <a:ext cx="3937819" cy="4111254"/>
          </a:xfrm>
          <a:prstGeom prst="rect">
            <a:avLst/>
          </a:prstGeom>
        </p:spPr>
      </p:pic>
      <p:sp>
        <p:nvSpPr>
          <p:cNvPr id="3" name="Content Placeholder 2"/>
          <p:cNvSpPr>
            <a:spLocks noGrp="1"/>
          </p:cNvSpPr>
          <p:nvPr>
            <p:ph idx="1"/>
          </p:nvPr>
        </p:nvSpPr>
        <p:spPr/>
        <p:txBody>
          <a:bodyPr>
            <a:normAutofit/>
          </a:bodyPr>
          <a:lstStyle/>
          <a:p>
            <a:r>
              <a:rPr lang="en-US" sz="3600" dirty="0" smtClean="0"/>
              <a:t>School Nutrition</a:t>
            </a:r>
          </a:p>
          <a:p>
            <a:r>
              <a:rPr lang="en-US" sz="3600" dirty="0" smtClean="0"/>
              <a:t>School Administrators, Teachers, and Staff</a:t>
            </a:r>
          </a:p>
          <a:p>
            <a:r>
              <a:rPr lang="en-US" sz="3600" dirty="0" smtClean="0"/>
              <a:t>Parents</a:t>
            </a:r>
          </a:p>
          <a:p>
            <a:r>
              <a:rPr lang="en-US" sz="3600" dirty="0" smtClean="0"/>
              <a:t>Volunteers</a:t>
            </a:r>
            <a:endParaRPr lang="en-US" sz="3600" dirty="0"/>
          </a:p>
        </p:txBody>
      </p:sp>
    </p:spTree>
    <p:extLst>
      <p:ext uri="{BB962C8B-B14F-4D97-AF65-F5344CB8AC3E}">
        <p14:creationId xmlns:p14="http://schemas.microsoft.com/office/powerpoint/2010/main" val="3577824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Safety Concerns</a:t>
            </a:r>
            <a:endParaRPr lang="en-US" dirty="0"/>
          </a:p>
        </p:txBody>
      </p:sp>
      <p:sp>
        <p:nvSpPr>
          <p:cNvPr id="3" name="Content Placeholder 2"/>
          <p:cNvSpPr>
            <a:spLocks noGrp="1"/>
          </p:cNvSpPr>
          <p:nvPr>
            <p:ph idx="1"/>
          </p:nvPr>
        </p:nvSpPr>
        <p:spPr/>
        <p:txBody>
          <a:bodyPr>
            <a:normAutofit/>
          </a:bodyPr>
          <a:lstStyle/>
          <a:p>
            <a:r>
              <a:rPr lang="en-US" sz="3600" dirty="0" smtClean="0"/>
              <a:t>Sickness from foodborne illness</a:t>
            </a:r>
          </a:p>
          <a:p>
            <a:r>
              <a:rPr lang="en-US" sz="3600" dirty="0" smtClean="0"/>
              <a:t>Bacteria multiply rapidly</a:t>
            </a:r>
          </a:p>
          <a:p>
            <a:r>
              <a:rPr lang="en-US" sz="3600" dirty="0" smtClean="0"/>
              <a:t>Temperature danger zone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5800" y="3745370"/>
            <a:ext cx="4648200" cy="3097882"/>
          </a:xfrm>
          <a:prstGeom prst="rect">
            <a:avLst/>
          </a:prstGeom>
        </p:spPr>
      </p:pic>
    </p:spTree>
    <p:extLst>
      <p:ext uri="{BB962C8B-B14F-4D97-AF65-F5344CB8AC3E}">
        <p14:creationId xmlns:p14="http://schemas.microsoft.com/office/powerpoint/2010/main" val="40223870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 Aware Before the Trip</a:t>
            </a:r>
            <a:endParaRPr lang="en-US" dirty="0"/>
          </a:p>
        </p:txBody>
      </p:sp>
      <p:sp>
        <p:nvSpPr>
          <p:cNvPr id="3" name="Content Placeholder 2"/>
          <p:cNvSpPr>
            <a:spLocks noGrp="1"/>
          </p:cNvSpPr>
          <p:nvPr>
            <p:ph idx="1"/>
          </p:nvPr>
        </p:nvSpPr>
        <p:spPr/>
        <p:txBody>
          <a:bodyPr>
            <a:normAutofit/>
          </a:bodyPr>
          <a:lstStyle/>
          <a:p>
            <a:r>
              <a:rPr lang="en-US" sz="3600" dirty="0" smtClean="0"/>
              <a:t>Trip location and length</a:t>
            </a:r>
          </a:p>
          <a:p>
            <a:r>
              <a:rPr lang="en-US" sz="3600" dirty="0" smtClean="0"/>
              <a:t>Foods suitable for transport</a:t>
            </a:r>
          </a:p>
          <a:p>
            <a:r>
              <a:rPr lang="en-US" sz="3600" dirty="0" smtClean="0"/>
              <a:t>Effective food packaging</a:t>
            </a:r>
          </a:p>
          <a:p>
            <a:r>
              <a:rPr lang="en-US" sz="3600" dirty="0" smtClean="0"/>
              <a:t>Time and temperature control procedures</a:t>
            </a:r>
            <a:endParaRPr lang="en-US" sz="3600" dirty="0"/>
          </a:p>
        </p:txBody>
      </p:sp>
    </p:spTree>
    <p:extLst>
      <p:ext uri="{BB962C8B-B14F-4D97-AF65-F5344CB8AC3E}">
        <p14:creationId xmlns:p14="http://schemas.microsoft.com/office/powerpoint/2010/main" val="4111421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Loading Up!</a:t>
            </a:r>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2512" t="13231" r="9482" b="5284"/>
          <a:stretch/>
        </p:blipFill>
        <p:spPr>
          <a:xfrm>
            <a:off x="4876800" y="3780761"/>
            <a:ext cx="4232787" cy="3087071"/>
          </a:xfrm>
          <a:prstGeom prst="rect">
            <a:avLst/>
          </a:prstGeom>
        </p:spPr>
      </p:pic>
      <p:sp>
        <p:nvSpPr>
          <p:cNvPr id="3" name="Content Placeholder 2"/>
          <p:cNvSpPr>
            <a:spLocks noGrp="1"/>
          </p:cNvSpPr>
          <p:nvPr>
            <p:ph idx="1"/>
          </p:nvPr>
        </p:nvSpPr>
        <p:spPr/>
        <p:txBody>
          <a:bodyPr>
            <a:normAutofit/>
          </a:bodyPr>
          <a:lstStyle/>
          <a:p>
            <a:r>
              <a:rPr lang="en-US" sz="3600" dirty="0" smtClean="0"/>
              <a:t>Note time removed from refrigeration</a:t>
            </a:r>
          </a:p>
          <a:p>
            <a:r>
              <a:rPr lang="en-US" sz="3600" dirty="0" smtClean="0"/>
              <a:t>Mark the storage coolers with “must be eaten by…”</a:t>
            </a:r>
          </a:p>
          <a:p>
            <a:r>
              <a:rPr lang="en-US" sz="3600" dirty="0" smtClean="0"/>
              <a:t>Keep cooler closed until service</a:t>
            </a:r>
            <a:endParaRPr lang="en-US" sz="3600" dirty="0"/>
          </a:p>
        </p:txBody>
      </p:sp>
    </p:spTree>
    <p:extLst>
      <p:ext uri="{BB962C8B-B14F-4D97-AF65-F5344CB8AC3E}">
        <p14:creationId xmlns:p14="http://schemas.microsoft.com/office/powerpoint/2010/main" val="957738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the Road…keep it cool</a:t>
            </a:r>
            <a:endParaRPr lang="en-US" dirty="0"/>
          </a:p>
        </p:txBody>
      </p:sp>
      <p:sp>
        <p:nvSpPr>
          <p:cNvPr id="3" name="Content Placeholder 2"/>
          <p:cNvSpPr>
            <a:spLocks noGrp="1"/>
          </p:cNvSpPr>
          <p:nvPr>
            <p:ph idx="1"/>
          </p:nvPr>
        </p:nvSpPr>
        <p:spPr/>
        <p:txBody>
          <a:bodyPr>
            <a:normAutofit/>
          </a:bodyPr>
          <a:lstStyle/>
          <a:p>
            <a:r>
              <a:rPr lang="en-US" sz="3600" dirty="0" smtClean="0"/>
              <a:t>Keep coolers away from engines</a:t>
            </a:r>
          </a:p>
          <a:p>
            <a:r>
              <a:rPr lang="en-US" sz="3600" dirty="0" smtClean="0"/>
              <a:t>Store out of direct sunlight</a:t>
            </a:r>
          </a:p>
          <a:p>
            <a:r>
              <a:rPr lang="en-US" sz="3600" dirty="0" smtClean="0"/>
              <a:t>Keep coolers closed</a:t>
            </a:r>
            <a:endParaRPr lang="en-US" sz="36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7257"/>
          <a:stretch/>
        </p:blipFill>
        <p:spPr>
          <a:xfrm>
            <a:off x="3224687" y="3886200"/>
            <a:ext cx="5919313" cy="2971799"/>
          </a:xfrm>
          <a:prstGeom prst="rect">
            <a:avLst/>
          </a:prstGeom>
        </p:spPr>
      </p:pic>
    </p:spTree>
    <p:extLst>
      <p:ext uri="{BB962C8B-B14F-4D97-AF65-F5344CB8AC3E}">
        <p14:creationId xmlns:p14="http://schemas.microsoft.com/office/powerpoint/2010/main" val="22935648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on Time!</a:t>
            </a:r>
            <a:endParaRPr lang="en-US" dirty="0"/>
          </a:p>
        </p:txBody>
      </p:sp>
      <p:sp>
        <p:nvSpPr>
          <p:cNvPr id="3" name="Content Placeholder 2"/>
          <p:cNvSpPr>
            <a:spLocks noGrp="1"/>
          </p:cNvSpPr>
          <p:nvPr>
            <p:ph idx="1"/>
          </p:nvPr>
        </p:nvSpPr>
        <p:spPr/>
        <p:txBody>
          <a:bodyPr>
            <a:normAutofit/>
          </a:bodyPr>
          <a:lstStyle/>
          <a:p>
            <a:pPr lvl="1" indent="0">
              <a:spcBef>
                <a:spcPts val="0"/>
              </a:spcBef>
              <a:buClrTx/>
              <a:buSzTx/>
              <a:buNone/>
              <a:defRPr/>
            </a:pPr>
            <a:r>
              <a:rPr lang="en-US" sz="3600" dirty="0" smtClean="0"/>
              <a:t>Choose one:</a:t>
            </a:r>
          </a:p>
          <a:p>
            <a:pPr marL="628650" lvl="1" indent="-171450">
              <a:spcBef>
                <a:spcPts val="0"/>
              </a:spcBef>
              <a:buClrTx/>
              <a:buSzTx/>
              <a:defRPr/>
            </a:pPr>
            <a:r>
              <a:rPr lang="en-US" sz="3600" dirty="0" smtClean="0"/>
              <a:t>Keep foods below 41 </a:t>
            </a:r>
            <a:r>
              <a:rPr lang="en-US" sz="3600" dirty="0"/>
              <a:t>°</a:t>
            </a:r>
            <a:r>
              <a:rPr lang="en-US" sz="3600" dirty="0" smtClean="0"/>
              <a:t>F and eat anytime during the day</a:t>
            </a:r>
          </a:p>
          <a:p>
            <a:pPr marL="628650" lvl="1" indent="-171450">
              <a:spcBef>
                <a:spcPts val="0"/>
              </a:spcBef>
              <a:buClrTx/>
              <a:buSzTx/>
              <a:defRPr/>
            </a:pPr>
            <a:r>
              <a:rPr lang="en-US" sz="3600" dirty="0" smtClean="0"/>
              <a:t> Eat within 4 hours if kept between 41 and 70°F</a:t>
            </a:r>
            <a:endParaRPr lang="en-US" sz="3600" dirty="0"/>
          </a:p>
          <a:p>
            <a:pPr marL="628650" lvl="1" indent="-171450">
              <a:spcBef>
                <a:spcPts val="0"/>
              </a:spcBef>
              <a:buClrTx/>
              <a:buSzTx/>
              <a:defRPr/>
            </a:pPr>
            <a:r>
              <a:rPr lang="en-US" sz="3600" dirty="0"/>
              <a:t>Consume within 1 hour </a:t>
            </a:r>
            <a:r>
              <a:rPr lang="en-US" sz="3600" dirty="0" smtClean="0"/>
              <a:t>if kept above </a:t>
            </a:r>
            <a:r>
              <a:rPr lang="en-US" sz="3600" dirty="0"/>
              <a:t>70°F.</a:t>
            </a:r>
          </a:p>
        </p:txBody>
      </p:sp>
    </p:spTree>
    <p:extLst>
      <p:ext uri="{BB962C8B-B14F-4D97-AF65-F5344CB8AC3E}">
        <p14:creationId xmlns:p14="http://schemas.microsoft.com/office/powerpoint/2010/main" val="2295815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Meal Service</a:t>
            </a:r>
            <a:endParaRPr lang="en-US" dirty="0"/>
          </a:p>
        </p:txBody>
      </p:sp>
      <p:sp>
        <p:nvSpPr>
          <p:cNvPr id="3" name="Content Placeholder 2"/>
          <p:cNvSpPr>
            <a:spLocks noGrp="1"/>
          </p:cNvSpPr>
          <p:nvPr>
            <p:ph idx="1"/>
          </p:nvPr>
        </p:nvSpPr>
        <p:spPr/>
        <p:txBody>
          <a:bodyPr>
            <a:normAutofit/>
          </a:bodyPr>
          <a:lstStyle/>
          <a:p>
            <a:r>
              <a:rPr lang="en-US" sz="3600" dirty="0" smtClean="0"/>
              <a:t>Wash Hands!</a:t>
            </a:r>
          </a:p>
          <a:p>
            <a:r>
              <a:rPr lang="en-US" sz="3600" dirty="0" smtClean="0"/>
              <a:t>Distribute foods safely</a:t>
            </a:r>
          </a:p>
          <a:p>
            <a:r>
              <a:rPr lang="en-US" sz="3600" dirty="0" smtClean="0"/>
              <a:t>Avoid Sharing</a:t>
            </a:r>
          </a:p>
          <a:p>
            <a:r>
              <a:rPr lang="en-US" sz="3600" dirty="0" smtClean="0"/>
              <a:t>Check the roster</a:t>
            </a:r>
          </a:p>
          <a:p>
            <a:r>
              <a:rPr lang="en-US" sz="3600" dirty="0" smtClean="0"/>
              <a:t>Discard all Leftovers</a:t>
            </a:r>
            <a:endParaRPr lang="en-US" sz="3600"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3216" b="27305"/>
          <a:stretch/>
        </p:blipFill>
        <p:spPr>
          <a:xfrm>
            <a:off x="6518099" y="3104535"/>
            <a:ext cx="2625901" cy="3753465"/>
          </a:xfrm>
          <a:prstGeom prst="rect">
            <a:avLst/>
          </a:prstGeom>
        </p:spPr>
      </p:pic>
    </p:spTree>
    <p:extLst>
      <p:ext uri="{BB962C8B-B14F-4D97-AF65-F5344CB8AC3E}">
        <p14:creationId xmlns:p14="http://schemas.microsoft.com/office/powerpoint/2010/main" val="9702841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Have a safe trip!</a:t>
            </a:r>
            <a:endParaRPr lang="en-US" dirty="0"/>
          </a:p>
        </p:txBody>
      </p:sp>
      <p:sp>
        <p:nvSpPr>
          <p:cNvPr id="5" name="Subtitle 4"/>
          <p:cNvSpPr>
            <a:spLocks noGrp="1"/>
          </p:cNvSpPr>
          <p:nvPr>
            <p:ph type="subTitle" idx="1"/>
          </p:nvPr>
        </p:nvSpPr>
        <p:spPr>
          <a:xfrm>
            <a:off x="685800" y="3505200"/>
            <a:ext cx="5075264" cy="1752600"/>
          </a:xfrm>
        </p:spPr>
        <p:txBody>
          <a:bodyPr/>
          <a:lstStyle/>
          <a:p>
            <a:r>
              <a:rPr lang="en-US" dirty="0" smtClean="0"/>
              <a:t>Cooperate and collaborate for safety and fun</a:t>
            </a:r>
            <a:endParaRPr lang="en-US"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t="16644" b="14967"/>
          <a:stretch/>
        </p:blipFill>
        <p:spPr>
          <a:xfrm>
            <a:off x="5105400" y="3490450"/>
            <a:ext cx="3422904" cy="3524865"/>
          </a:xfrm>
          <a:prstGeom prst="rect">
            <a:avLst/>
          </a:prstGeom>
        </p:spPr>
      </p:pic>
    </p:spTree>
    <p:extLst>
      <p:ext uri="{BB962C8B-B14F-4D97-AF65-F5344CB8AC3E}">
        <p14:creationId xmlns:p14="http://schemas.microsoft.com/office/powerpoint/2010/main" val="237837521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336</TotalTime>
  <Words>1346</Words>
  <Application>Microsoft Office PowerPoint</Application>
  <PresentationFormat>On-screen Show (4:3)</PresentationFormat>
  <Paragraphs>115</Paragraphs>
  <Slides>11</Slides>
  <Notes>10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Clarity</vt:lpstr>
      <vt:lpstr>Office Theme</vt:lpstr>
      <vt:lpstr>Field Trips</vt:lpstr>
      <vt:lpstr>Collaborate for Safety</vt:lpstr>
      <vt:lpstr>Food Safety Concerns</vt:lpstr>
      <vt:lpstr>Be Aware Before the Trip</vt:lpstr>
      <vt:lpstr>Loading Up!</vt:lpstr>
      <vt:lpstr>On the Road…keep it cool</vt:lpstr>
      <vt:lpstr>Eat on Time!</vt:lpstr>
      <vt:lpstr>Meal Service</vt:lpstr>
      <vt:lpstr>Have a safe trip!</vt:lpstr>
      <vt:lpstr>Questions?</vt:lpstr>
      <vt:lpstr>PowerPoint Presentation</vt:lpstr>
    </vt:vector>
  </TitlesOfParts>
  <Company>NCDPI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Trips</dc:title>
  <dc:creator>SThompson</dc:creator>
  <cp:lastModifiedBy>DKnight</cp:lastModifiedBy>
  <cp:revision>21</cp:revision>
  <cp:lastPrinted>2014-09-05T11:20:03Z</cp:lastPrinted>
  <dcterms:created xsi:type="dcterms:W3CDTF">2014-08-07T12:02:10Z</dcterms:created>
  <dcterms:modified xsi:type="dcterms:W3CDTF">2015-08-25T15:12:14Z</dcterms:modified>
</cp:coreProperties>
</file>